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4"/>
  </p:notesMasterIdLst>
  <p:sldIdLst>
    <p:sldId id="256" r:id="rId2"/>
    <p:sldId id="772" r:id="rId3"/>
    <p:sldId id="774" r:id="rId4"/>
    <p:sldId id="776" r:id="rId5"/>
    <p:sldId id="775" r:id="rId6"/>
    <p:sldId id="777" r:id="rId7"/>
    <p:sldId id="778" r:id="rId8"/>
    <p:sldId id="818" r:id="rId9"/>
    <p:sldId id="819" r:id="rId10"/>
    <p:sldId id="820" r:id="rId11"/>
    <p:sldId id="821" r:id="rId12"/>
    <p:sldId id="822" r:id="rId13"/>
    <p:sldId id="823" r:id="rId14"/>
    <p:sldId id="824" r:id="rId15"/>
    <p:sldId id="826" r:id="rId16"/>
    <p:sldId id="825" r:id="rId17"/>
    <p:sldId id="827" r:id="rId18"/>
    <p:sldId id="828" r:id="rId19"/>
    <p:sldId id="829" r:id="rId20"/>
    <p:sldId id="830" r:id="rId21"/>
    <p:sldId id="831" r:id="rId22"/>
    <p:sldId id="833" r:id="rId23"/>
    <p:sldId id="832" r:id="rId24"/>
    <p:sldId id="834" r:id="rId25"/>
    <p:sldId id="837" r:id="rId26"/>
    <p:sldId id="838" r:id="rId27"/>
    <p:sldId id="836" r:id="rId28"/>
    <p:sldId id="839" r:id="rId29"/>
    <p:sldId id="840" r:id="rId30"/>
    <p:sldId id="801" r:id="rId31"/>
    <p:sldId id="841" r:id="rId32"/>
    <p:sldId id="844" r:id="rId33"/>
    <p:sldId id="842" r:id="rId34"/>
    <p:sldId id="843" r:id="rId35"/>
    <p:sldId id="845" r:id="rId36"/>
    <p:sldId id="848" r:id="rId37"/>
    <p:sldId id="855" r:id="rId38"/>
    <p:sldId id="850" r:id="rId39"/>
    <p:sldId id="849" r:id="rId40"/>
    <p:sldId id="851" r:id="rId41"/>
    <p:sldId id="852" r:id="rId42"/>
    <p:sldId id="853" r:id="rId43"/>
    <p:sldId id="854" r:id="rId44"/>
    <p:sldId id="860" r:id="rId45"/>
    <p:sldId id="856" r:id="rId46"/>
    <p:sldId id="857" r:id="rId47"/>
    <p:sldId id="862" r:id="rId48"/>
    <p:sldId id="858" r:id="rId49"/>
    <p:sldId id="863" r:id="rId50"/>
    <p:sldId id="859" r:id="rId51"/>
    <p:sldId id="864" r:id="rId52"/>
    <p:sldId id="866" r:id="rId53"/>
    <p:sldId id="865" r:id="rId54"/>
    <p:sldId id="867" r:id="rId55"/>
    <p:sldId id="868" r:id="rId56"/>
    <p:sldId id="869" r:id="rId57"/>
    <p:sldId id="870" r:id="rId58"/>
    <p:sldId id="872" r:id="rId59"/>
    <p:sldId id="871" r:id="rId60"/>
    <p:sldId id="771" r:id="rId61"/>
    <p:sldId id="693" r:id="rId62"/>
    <p:sldId id="873" r:id="rId6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04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2/29/2016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2/29/2016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2/29/2016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2/29/2016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2/29/2016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2/29/2016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</a:t>
            </a:r>
            <a:r>
              <a:rPr lang="en-US" altLang="en-US" sz="4000" dirty="0" smtClean="0"/>
              <a:t>10 </a:t>
            </a:r>
            <a:r>
              <a:rPr lang="en-US" altLang="en-US" sz="4000" dirty="0" smtClean="0"/>
              <a:t>–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</a:t>
            </a:r>
            <a:r>
              <a:rPr lang="en-US" dirty="0" smtClean="0">
                <a:ea typeface="+mn-ea"/>
              </a:rPr>
              <a:t>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  <a:endParaRPr lang="en-US" dirty="0" smtClean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Based on concepts from: http://mcsp.wartburg.edu/zelle/python/ppics2/index.html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b="1" u="sng" dirty="0" smtClean="0"/>
              <a:t>definition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part of the program that creates a function</a:t>
            </a:r>
          </a:p>
          <a:p>
            <a:pPr lvl="1"/>
            <a:r>
              <a:rPr lang="en-US" dirty="0" smtClean="0"/>
              <a:t>For example: “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r>
              <a:rPr lang="en-US" dirty="0"/>
              <a:t>”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b="1" u="sng" dirty="0" smtClean="0"/>
              <a:t>call</a:t>
            </a:r>
            <a:r>
              <a:rPr lang="en-US" dirty="0" smtClean="0"/>
              <a:t> (or function invocation):</a:t>
            </a:r>
          </a:p>
          <a:p>
            <a:pPr lvl="1"/>
            <a:r>
              <a:rPr lang="en-US" dirty="0" smtClean="0"/>
              <a:t>When the function is used in a program</a:t>
            </a:r>
          </a:p>
          <a:p>
            <a:pPr lvl="1"/>
            <a:r>
              <a:rPr lang="en-US" dirty="0" smtClean="0"/>
              <a:t>For example: “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” or “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37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Function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Happy Birthday </a:t>
            </a:r>
            <a:r>
              <a:rPr lang="en-US" dirty="0" smtClean="0"/>
              <a:t>lyrics…</a:t>
            </a:r>
          </a:p>
          <a:p>
            <a:pPr marL="45720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birthday, dear Fred..."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/>
              <a:t>Gives </a:t>
            </a:r>
            <a:r>
              <a:rPr lang="en-US" dirty="0"/>
              <a:t>us </a:t>
            </a:r>
            <a:r>
              <a:rPr lang="en-US" dirty="0" smtClean="0"/>
              <a:t>this…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birthday.py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 to you!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Fred...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68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64881" cy="4156799"/>
          </a:xfrm>
        </p:spPr>
        <p:txBody>
          <a:bodyPr/>
          <a:lstStyle/>
          <a:p>
            <a:r>
              <a:rPr lang="en-US" dirty="0" smtClean="0"/>
              <a:t>A lot of this code is repeated (duplicate code)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</a:t>
            </a:r>
            <a:r>
              <a:rPr lang="en-US" b="1" i="1" dirty="0"/>
              <a:t>define</a:t>
            </a:r>
            <a:r>
              <a:rPr lang="en-US" i="1" dirty="0"/>
              <a:t> </a:t>
            </a:r>
            <a:r>
              <a:rPr lang="en-US" dirty="0"/>
              <a:t>a function to print out </a:t>
            </a:r>
            <a:r>
              <a:rPr lang="en-US" dirty="0" smtClean="0"/>
              <a:t>that line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can update our program to use this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37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741" y="826364"/>
            <a:ext cx="8538519" cy="1143000"/>
          </a:xfrm>
        </p:spPr>
        <p:txBody>
          <a:bodyPr/>
          <a:lstStyle/>
          <a:p>
            <a:r>
              <a:rPr lang="en-US" dirty="0" smtClean="0"/>
              <a:t>Updated “Happy Birthday”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updated program:</a:t>
            </a:r>
          </a:p>
          <a:p>
            <a:pPr marL="457200" lvl="1" indent="0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Fred..."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26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Simplifying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38520" cy="4156799"/>
          </a:xfrm>
        </p:spPr>
        <p:txBody>
          <a:bodyPr/>
          <a:lstStyle/>
          <a:p>
            <a:r>
              <a:rPr lang="en-US" dirty="0" smtClean="0"/>
              <a:t>Even this version is a bit repetitive</a:t>
            </a:r>
          </a:p>
          <a:p>
            <a:r>
              <a:rPr lang="en-US" dirty="0" smtClean="0"/>
              <a:t>We could write a separate function that sings </a:t>
            </a:r>
            <a:br>
              <a:rPr lang="en-US" dirty="0" smtClean="0"/>
            </a:br>
            <a:r>
              <a:rPr lang="en-US" dirty="0" smtClean="0"/>
              <a:t>“Happy Birthday” to Fred, and call it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457200" indent="0"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marL="457200" indent="0">
              <a:buNone/>
            </a:pPr>
            <a:r>
              <a:rPr lang="en-US" alt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singFred</a:t>
            </a:r>
            <a:r>
              <a:rPr lang="en-US" altLang="en-US" sz="2000" b="1" dirty="0">
                <a:latin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happy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happy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000" b="1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 Fred..."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happy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53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Updated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updated program:</a:t>
            </a:r>
          </a:p>
          <a:p>
            <a:pPr marL="457200" lvl="1" indent="0"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singFred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Fred..."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singFred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sing Happy Birthday to Fred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5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Program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birthday.py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Fred...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71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Someone Else’s Birthday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28304" cy="4156799"/>
          </a:xfrm>
        </p:spPr>
        <p:txBody>
          <a:bodyPr/>
          <a:lstStyle/>
          <a:p>
            <a:r>
              <a:rPr lang="en-US" dirty="0"/>
              <a:t>Creating this function saved us a lot of typing!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if it’s Lucy’s </a:t>
            </a:r>
            <a:r>
              <a:rPr lang="en-US" dirty="0" smtClean="0"/>
              <a:t>birthday?</a:t>
            </a:r>
          </a:p>
          <a:p>
            <a:pPr lvl="1"/>
            <a:r>
              <a:rPr lang="en-US" sz="3000" dirty="0" smtClean="0"/>
              <a:t>We </a:t>
            </a:r>
            <a:r>
              <a:rPr lang="en-US" sz="3000" dirty="0"/>
              <a:t>could write a new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singLucy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000" dirty="0" smtClean="0"/>
              <a:t> </a:t>
            </a:r>
            <a:r>
              <a:rPr lang="en-US" sz="3000" dirty="0"/>
              <a:t>function</a:t>
            </a:r>
            <a:r>
              <a:rPr lang="en-US" sz="3000" dirty="0" smtClean="0"/>
              <a:t>!</a:t>
            </a:r>
          </a:p>
          <a:p>
            <a:pPr lvl="3"/>
            <a:endParaRPr lang="en-US" dirty="0" smtClean="0"/>
          </a:p>
          <a:p>
            <a:pPr marL="457200" indent="0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singLucy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Lucy..."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05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singFred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Fred..."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singLucy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Lucy..."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singFred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sing Happy Birthday to Fred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  </a:t>
            </a: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line between the two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singLucy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sing Happy Birthday to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Lucy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6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Using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3600" dirty="0" smtClean="0"/>
              <a:t>loops</a:t>
            </a:r>
          </a:p>
          <a:p>
            <a:pPr lvl="1"/>
            <a:r>
              <a:rPr lang="en-US" sz="3200" dirty="0" smtClean="0"/>
              <a:t>Syntax of a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3200" dirty="0" smtClean="0"/>
              <a:t>loop</a:t>
            </a:r>
          </a:p>
          <a:p>
            <a:pPr lvl="1"/>
            <a:r>
              <a:rPr lang="en-US" sz="3200" dirty="0" smtClean="0"/>
              <a:t>Interactive loops</a:t>
            </a:r>
          </a:p>
          <a:p>
            <a:r>
              <a:rPr lang="en-US" sz="3600" dirty="0" smtClean="0"/>
              <a:t>Mutating a list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</a:p>
          <a:p>
            <a:r>
              <a:rPr lang="en-US" dirty="0" smtClean="0"/>
              <a:t>Nested loops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05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Program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birthday2.py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Fred...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Lucy...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2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Birthdays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 dirty="0" smtClean="0"/>
              <a:t>much easier to read and use!</a:t>
            </a:r>
          </a:p>
          <a:p>
            <a:r>
              <a:rPr lang="en-US" dirty="0" smtClean="0"/>
              <a:t>But… there’s still a </a:t>
            </a:r>
            <a:r>
              <a:rPr lang="en-US" u="sng" dirty="0" smtClean="0"/>
              <a:t>lot</a:t>
            </a:r>
            <a:r>
              <a:rPr lang="en-US" dirty="0" smtClean="0"/>
              <a:t> of code duplication</a:t>
            </a:r>
          </a:p>
          <a:p>
            <a:pPr lvl="3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only difference between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singFred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singLucy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...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name in the third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3200" dirty="0" smtClean="0"/>
              <a:t> statement</a:t>
            </a:r>
            <a:endParaRPr lang="en-US" sz="3200" dirty="0"/>
          </a:p>
          <a:p>
            <a:r>
              <a:rPr lang="en-US" dirty="0" smtClean="0"/>
              <a:t>We could combine these two functions by using something called a </a:t>
            </a:r>
            <a:r>
              <a:rPr lang="en-US" i="1" dirty="0" smtClean="0"/>
              <a:t>parameter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08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Parameters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Parameter?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parameter is a variable that is initialized when we call a function</a:t>
            </a:r>
          </a:p>
          <a:p>
            <a:r>
              <a:rPr lang="en-US" dirty="0" smtClean="0"/>
              <a:t>We can create a generic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that takes in a person’s name as a parameter</a:t>
            </a:r>
          </a:p>
          <a:p>
            <a:pPr marL="457200" lvl="1" indent="0"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sing(person):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happy()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happy()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print(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dear"</a:t>
            </a:r>
            <a:r>
              <a:rPr lang="en-US" altLang="en-US" sz="2000" b="1" dirty="0">
                <a:latin typeface="Courier New" panose="02070309020205020404" pitchFamily="49" charset="0"/>
              </a:rPr>
              <a:t>, person +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"..."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happy()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041557" y="4847794"/>
            <a:ext cx="165580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parameter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12757" y="4794422"/>
            <a:ext cx="1828800" cy="28420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76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birthday to you!")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sing(person):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>
                <a:latin typeface="Courier New" panose="02070309020205020404" pitchFamily="49" charset="0"/>
              </a:rPr>
              <a:t>print(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dear"</a:t>
            </a:r>
            <a:r>
              <a:rPr lang="en-US" altLang="en-US" sz="2000" b="1" dirty="0">
                <a:latin typeface="Courier New" panose="02070309020205020404" pitchFamily="49" charset="0"/>
              </a:rPr>
              <a:t>, person +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"..."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sing("Fred")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sing("Lucy")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1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birthday to you!")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sing(person):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>
                <a:latin typeface="Courier New" panose="02070309020205020404" pitchFamily="49" charset="0"/>
              </a:rPr>
              <a:t>print(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dear"</a:t>
            </a:r>
            <a:r>
              <a:rPr lang="en-US" altLang="en-US" sz="2000" b="1" dirty="0">
                <a:latin typeface="Courier New" panose="02070309020205020404" pitchFamily="49" charset="0"/>
              </a:rPr>
              <a:t>, person +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"..."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sing("Fred")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sing("Lucy")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2673005"/>
            <a:ext cx="280910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parameter passed in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0800" y="2730843"/>
            <a:ext cx="914400" cy="17299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5940" y="2673005"/>
            <a:ext cx="169699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parameter being used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190735" y="3249827"/>
            <a:ext cx="665205" cy="59312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09751" y="4983718"/>
            <a:ext cx="37935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call with parameter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48000" y="5214551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93276" y="5638971"/>
            <a:ext cx="37935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call with parameter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031525" y="5869804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71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7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Program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birthday3.py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Fred...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Lucy...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389605" y="3525621"/>
            <a:ext cx="234572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looks the same as before!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2963" y="4356618"/>
            <a:ext cx="3027405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That’s fine!  We wanted to make our code easier to read and use, not change the way it works.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0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Prompt for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we update the code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to ask the user for the name of the person?</a:t>
            </a:r>
          </a:p>
          <a:p>
            <a:pPr lvl="1"/>
            <a:r>
              <a:rPr lang="en-US" dirty="0" smtClean="0"/>
              <a:t>Current code looks like this: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7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Prompt for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How would we update the code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to ask the user for the name of the person?</a:t>
            </a:r>
          </a:p>
          <a:p>
            <a:pPr lvl="1"/>
            <a:r>
              <a:rPr lang="en-US" dirty="0" smtClean="0"/>
              <a:t>Updated code looks like this: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"Whose birthday?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sing(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50973" y="5525353"/>
            <a:ext cx="511569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Nothing else needs to change – and the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function stays the same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birthday4.py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Whose birthday?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UMBC</a:t>
            </a:r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UMBC...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0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learn why you would want to divide your code into smaller, more specific pieces (functions!)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be able to define new functions in </a:t>
            </a:r>
            <a:r>
              <a:rPr lang="en-US" dirty="0" smtClean="0"/>
              <a:t>Python</a:t>
            </a:r>
            <a:endParaRPr lang="en-US" dirty="0"/>
          </a:p>
          <a:p>
            <a:r>
              <a:rPr lang="en-US" dirty="0"/>
              <a:t>To understand the details of function calls and parameter passing in </a:t>
            </a:r>
            <a:r>
              <a:rPr lang="en-US" dirty="0" smtClean="0"/>
              <a:t>Python</a:t>
            </a:r>
            <a:endParaRPr lang="en-US" dirty="0"/>
          </a:p>
          <a:p>
            <a:r>
              <a:rPr lang="en-US" dirty="0"/>
              <a:t>To </a:t>
            </a:r>
            <a:r>
              <a:rPr lang="en-US" dirty="0" smtClean="0"/>
              <a:t>use </a:t>
            </a:r>
            <a:r>
              <a:rPr lang="en-US" dirty="0"/>
              <a:t>functions to reduce code duplication and increase program </a:t>
            </a:r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501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Parameters 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function is its own little </a:t>
            </a:r>
            <a:r>
              <a:rPr lang="en-US" dirty="0" smtClean="0"/>
              <a:t>subprogram</a:t>
            </a:r>
          </a:p>
          <a:p>
            <a:pPr lvl="1"/>
            <a:r>
              <a:rPr lang="en-US" sz="3200" dirty="0" smtClean="0"/>
              <a:t>Variables used inside of a function </a:t>
            </a:r>
            <a:br>
              <a:rPr lang="en-US" sz="3200" dirty="0" smtClean="0"/>
            </a:br>
            <a:r>
              <a:rPr lang="en-US" sz="3200" dirty="0" smtClean="0"/>
              <a:t>are </a:t>
            </a:r>
            <a:r>
              <a:rPr lang="en-US" sz="3200" b="1" i="1" dirty="0" smtClean="0"/>
              <a:t>local</a:t>
            </a:r>
            <a:r>
              <a:rPr lang="en-US" sz="3200" dirty="0" smtClean="0"/>
              <a:t> to that function</a:t>
            </a:r>
          </a:p>
          <a:p>
            <a:pPr lvl="1"/>
            <a:r>
              <a:rPr lang="en-US" sz="3200" dirty="0" smtClean="0"/>
              <a:t>Even if they have the same name as variables that appear outside that function</a:t>
            </a:r>
            <a:endParaRPr lang="en-US" sz="3200" dirty="0"/>
          </a:p>
          <a:p>
            <a:r>
              <a:rPr lang="en-US" dirty="0" smtClean="0"/>
              <a:t>The </a:t>
            </a:r>
            <a:r>
              <a:rPr lang="en-US" b="1" u="sng" dirty="0" smtClean="0"/>
              <a:t>only</a:t>
            </a:r>
            <a:r>
              <a:rPr lang="en-US" dirty="0" smtClean="0"/>
              <a:t> way for a function to see a variable from outside itself is for that variable to be passed as a </a:t>
            </a:r>
            <a:r>
              <a:rPr lang="en-US" b="1" i="1" dirty="0" smtClean="0"/>
              <a:t>parameter</a:t>
            </a:r>
            <a:endParaRPr lang="en-US" b="1" i="1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8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Syntax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definition looks like this: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fnxName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formalParameters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body of the function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84602" y="2612847"/>
            <a:ext cx="40668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name: follows same syntax rules as variable names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28986" y="3443844"/>
            <a:ext cx="0" cy="72118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63242" y="3388937"/>
            <a:ext cx="442355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(no special characters, can’t start with a number, no keywords, etc.)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986" y="5360755"/>
            <a:ext cx="434984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formal parameters that the function takes in – </a:t>
            </a:r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can be empty!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634083" y="4639569"/>
            <a:ext cx="0" cy="72118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62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formal parameters</a:t>
            </a:r>
            <a:r>
              <a:rPr lang="en-US" dirty="0" smtClean="0"/>
              <a:t>, like all variables used in the function, are </a:t>
            </a:r>
            <a:r>
              <a:rPr lang="en-US" b="1" u="sng" dirty="0" smtClean="0"/>
              <a:t>only</a:t>
            </a:r>
            <a:r>
              <a:rPr lang="en-US" dirty="0" smtClean="0"/>
              <a:t> accessible in the body of the function</a:t>
            </a:r>
          </a:p>
          <a:p>
            <a:pPr lvl="3"/>
            <a:endParaRPr lang="en-US" dirty="0"/>
          </a:p>
          <a:p>
            <a:r>
              <a:rPr lang="en-US" dirty="0" smtClean="0"/>
              <a:t>Variables with identical names elsewhere in the program are distinct from those inside the function body</a:t>
            </a:r>
          </a:p>
          <a:p>
            <a:pPr lvl="1"/>
            <a:r>
              <a:rPr lang="en-US" sz="3200" dirty="0" smtClean="0"/>
              <a:t>We often call this the “</a:t>
            </a:r>
            <a:r>
              <a:rPr lang="en-US" sz="3200" i="1" dirty="0" smtClean="0"/>
              <a:t>scope</a:t>
            </a:r>
            <a:r>
              <a:rPr lang="en-US" sz="3200" dirty="0" smtClean="0"/>
              <a:t>” of a variable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02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8042" cy="4156799"/>
          </a:xfrm>
        </p:spPr>
        <p:txBody>
          <a:bodyPr/>
          <a:lstStyle/>
          <a:p>
            <a:r>
              <a:rPr lang="en-US" dirty="0" smtClean="0"/>
              <a:t>This is our president, Freeman A. Hrabowski III</a:t>
            </a:r>
          </a:p>
          <a:p>
            <a:pPr lvl="1"/>
            <a:r>
              <a:rPr lang="en-US" dirty="0" smtClean="0"/>
              <a:t>According </a:t>
            </a:r>
            <a:r>
              <a:rPr lang="en-US" dirty="0"/>
              <a:t>to Wikipedia, he is a “a prominent American educator, advocate, and </a:t>
            </a:r>
            <a:r>
              <a:rPr lang="en-US" dirty="0" smtClean="0"/>
              <a:t>mathematician” and has been the President of UMBC since 1992</a:t>
            </a:r>
          </a:p>
          <a:p>
            <a:pPr lvl="1"/>
            <a:r>
              <a:rPr lang="en-US" dirty="0" smtClean="0"/>
              <a:t>He will also take you </a:t>
            </a:r>
            <a:br>
              <a:rPr lang="en-US" dirty="0" smtClean="0"/>
            </a:br>
            <a:r>
              <a:rPr lang="en-US" dirty="0" smtClean="0"/>
              <a:t>up to the roof of the</a:t>
            </a:r>
            <a:br>
              <a:rPr lang="en-US" dirty="0" smtClean="0"/>
            </a:br>
            <a:r>
              <a:rPr lang="en-US" dirty="0" smtClean="0"/>
              <a:t>Admin building to </a:t>
            </a:r>
            <a:br>
              <a:rPr lang="en-US" dirty="0" smtClean="0"/>
            </a:br>
            <a:r>
              <a:rPr lang="en-US" dirty="0" smtClean="0"/>
              <a:t>show off the campus</a:t>
            </a:r>
            <a:br>
              <a:rPr lang="en-US" dirty="0" smtClean="0"/>
            </a:br>
            <a:r>
              <a:rPr lang="en-US" dirty="0" smtClean="0"/>
              <a:t>(it’s super cool)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034" y="4025963"/>
            <a:ext cx="4284766" cy="228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16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my (fictional) dog, a Chesapeake Bay Retriever also named Hrabowski</a:t>
            </a:r>
          </a:p>
          <a:p>
            <a:pPr lvl="1"/>
            <a:r>
              <a:rPr lang="en-US" sz="3200" dirty="0" smtClean="0"/>
              <a:t>He is super cute, knows tons </a:t>
            </a:r>
            <a:br>
              <a:rPr lang="en-US" sz="3200" dirty="0" smtClean="0"/>
            </a:br>
            <a:r>
              <a:rPr lang="en-US" sz="3200" dirty="0" smtClean="0"/>
              <a:t>of tricks, and likes to beg for </a:t>
            </a:r>
            <a:br>
              <a:rPr lang="en-US" sz="3200" dirty="0" smtClean="0"/>
            </a:br>
            <a:r>
              <a:rPr lang="en-US" sz="3200" dirty="0" smtClean="0"/>
              <a:t>scraps from the dinner table</a:t>
            </a:r>
          </a:p>
          <a:p>
            <a:pPr lvl="1"/>
            <a:r>
              <a:rPr lang="en-US" sz="3200" dirty="0" smtClean="0"/>
              <a:t>He also loves to spin in circles</a:t>
            </a:r>
            <a:br>
              <a:rPr lang="en-US" sz="3200" dirty="0" smtClean="0"/>
            </a:br>
            <a:r>
              <a:rPr lang="en-US" sz="3200" dirty="0" smtClean="0"/>
              <a:t>while chasing his tail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502" y="2568864"/>
            <a:ext cx="22479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68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very different things, both of which are called Hrabowski:</a:t>
            </a:r>
          </a:p>
          <a:p>
            <a:pPr lvl="1"/>
            <a:r>
              <a:rPr lang="en-US" dirty="0" smtClean="0"/>
              <a:t>UMBC’s President Hrabowski</a:t>
            </a:r>
          </a:p>
          <a:p>
            <a:pPr lvl="1"/>
            <a:r>
              <a:rPr lang="en-US" dirty="0" smtClean="0"/>
              <a:t>My (fictional) dog Hrabowski</a:t>
            </a:r>
          </a:p>
          <a:p>
            <a:r>
              <a:rPr lang="en-US" dirty="0" smtClean="0"/>
              <a:t>If you go outside this classroom and tell someone “Hrabowski loves to chase his tail, it’s super cute” they will be </a:t>
            </a:r>
            <a:r>
              <a:rPr lang="en-US" u="sng" dirty="0" smtClean="0"/>
              <a:t>very</a:t>
            </a:r>
            <a:r>
              <a:rPr lang="en-US" dirty="0" smtClean="0"/>
              <a:t> confused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87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8576" cy="4156799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the same way, a variable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inside a function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 is a completely </a:t>
            </a:r>
            <a:r>
              <a:rPr lang="en-US" u="sng" dirty="0"/>
              <a:t>different</a:t>
            </a:r>
            <a:r>
              <a:rPr lang="en-US" dirty="0"/>
              <a:t> </a:t>
            </a:r>
            <a:r>
              <a:rPr lang="en-US" dirty="0" smtClean="0"/>
              <a:t>variable </a:t>
            </a:r>
            <a:r>
              <a:rPr lang="en-US" dirty="0"/>
              <a:t>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has one idea of what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variable is,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has another</a:t>
            </a:r>
          </a:p>
          <a:p>
            <a:r>
              <a:rPr lang="en-US" dirty="0" smtClean="0"/>
              <a:t>It depends on the context, or “scope” we are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31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92836" y="2130425"/>
            <a:ext cx="7958328" cy="1470025"/>
          </a:xfrm>
        </p:spPr>
        <p:txBody>
          <a:bodyPr/>
          <a:lstStyle/>
          <a:p>
            <a:r>
              <a:rPr lang="en-US" dirty="0" smtClean="0"/>
              <a:t>Calling Functions with Parameters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call a function with parameters, use its name followed by a list of variables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("my string", 17)</a:t>
            </a:r>
          </a:p>
          <a:p>
            <a:pPr lvl="3"/>
            <a:endParaRPr lang="en-US" dirty="0"/>
          </a:p>
          <a:p>
            <a:r>
              <a:rPr lang="en-US" dirty="0" smtClean="0"/>
              <a:t>These variables are the </a:t>
            </a:r>
            <a:r>
              <a:rPr lang="en-US" i="1" dirty="0" smtClean="0"/>
              <a:t>actual parameters</a:t>
            </a:r>
            <a:r>
              <a:rPr lang="en-US" dirty="0" smtClean="0"/>
              <a:t>, or </a:t>
            </a:r>
            <a:r>
              <a:rPr lang="en-US" i="1" dirty="0" smtClean="0"/>
              <a:t>arguments</a:t>
            </a:r>
            <a:r>
              <a:rPr lang="en-US" dirty="0" smtClean="0"/>
              <a:t>, that are passed to the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40864" y="2938272"/>
            <a:ext cx="0" cy="5055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669536" y="2938272"/>
            <a:ext cx="914400" cy="5055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21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A program can proceed:</a:t>
            </a:r>
            <a:endParaRPr lang="en-US" dirty="0"/>
          </a:p>
          <a:p>
            <a:pPr lvl="1"/>
            <a:r>
              <a:rPr lang="en-US" sz="3200" dirty="0" smtClean="0"/>
              <a:t>In sequence</a:t>
            </a:r>
            <a:endParaRPr lang="en-US" sz="3200" dirty="0"/>
          </a:p>
          <a:p>
            <a:pPr lvl="1"/>
            <a:r>
              <a:rPr lang="en-US" sz="3200" dirty="0" smtClean="0"/>
              <a:t>Selectively (branching): make a choice</a:t>
            </a:r>
          </a:p>
          <a:p>
            <a:pPr lvl="1"/>
            <a:r>
              <a:rPr lang="en-US" sz="3200" dirty="0" smtClean="0"/>
              <a:t>Repetitively (iteratively): looping</a:t>
            </a:r>
          </a:p>
          <a:p>
            <a:pPr lvl="1"/>
            <a:r>
              <a:rPr lang="en-US" sz="3200" dirty="0" smtClean="0"/>
              <a:t>By calling a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74292" y="4836851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39252" y="4376220"/>
            <a:ext cx="3468672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1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and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comes to a function call, it initiates a four-step </a:t>
            </a:r>
            <a:r>
              <a:rPr lang="en-US" dirty="0" smtClean="0"/>
              <a:t>process: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calling </a:t>
            </a:r>
            <a:r>
              <a:rPr lang="en-US" sz="2600" dirty="0"/>
              <a:t>program </a:t>
            </a:r>
            <a:r>
              <a:rPr lang="en-US" sz="2600" b="1" i="1" dirty="0"/>
              <a:t>suspends execution</a:t>
            </a:r>
            <a:r>
              <a:rPr lang="en-US" sz="2600" b="1" dirty="0"/>
              <a:t>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at the </a:t>
            </a:r>
            <a:r>
              <a:rPr lang="en-US" sz="2600" dirty="0"/>
              <a:t>point of the </a:t>
            </a:r>
            <a:r>
              <a:rPr lang="en-US" sz="2600" i="1" dirty="0"/>
              <a:t>call</a:t>
            </a:r>
            <a:r>
              <a:rPr lang="en-US" sz="2600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</a:t>
            </a:r>
            <a:r>
              <a:rPr lang="en-US" sz="2600" b="1" i="1" dirty="0"/>
              <a:t>formal parameters </a:t>
            </a:r>
            <a:r>
              <a:rPr lang="en-US" sz="2600" dirty="0"/>
              <a:t>of the function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get </a:t>
            </a:r>
            <a:r>
              <a:rPr lang="en-US" sz="2600" dirty="0"/>
              <a:t>assigned the values supplied by the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b="1" i="1" dirty="0" smtClean="0"/>
              <a:t>actual </a:t>
            </a:r>
            <a:r>
              <a:rPr lang="en-US" sz="2600" b="1" i="1" dirty="0"/>
              <a:t>parameters</a:t>
            </a:r>
            <a:r>
              <a:rPr lang="en-US" sz="2600" b="1" dirty="0"/>
              <a:t> </a:t>
            </a:r>
            <a:r>
              <a:rPr lang="en-US" sz="2600" dirty="0"/>
              <a:t>in the </a:t>
            </a:r>
            <a:r>
              <a:rPr lang="en-US" sz="2600" dirty="0" smtClean="0"/>
              <a:t>call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body of the function is </a:t>
            </a:r>
            <a:r>
              <a:rPr lang="en-US" sz="2600" b="1" i="1" dirty="0" smtClean="0"/>
              <a:t>executed</a:t>
            </a:r>
            <a:endParaRPr lang="en-US" sz="2600" b="1" i="1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b="1" i="1" dirty="0" smtClean="0"/>
              <a:t>Control is returned </a:t>
            </a:r>
            <a:r>
              <a:rPr lang="en-US" sz="2600" dirty="0" smtClean="0"/>
              <a:t>to </a:t>
            </a:r>
            <a:r>
              <a:rPr lang="en-US" sz="2600" dirty="0"/>
              <a:t>the point </a:t>
            </a:r>
            <a:r>
              <a:rPr lang="en-US" sz="2600" u="sng" dirty="0"/>
              <a:t>just after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 smtClean="0"/>
              <a:t>where </a:t>
            </a:r>
            <a:r>
              <a:rPr lang="en-US" sz="2600" dirty="0"/>
              <a:t>the function was </a:t>
            </a:r>
            <a:r>
              <a:rPr lang="en-US" sz="2600" dirty="0" smtClean="0"/>
              <a:t>called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84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pPr eaLnBrk="1" hangingPunct="1"/>
            <a:r>
              <a:rPr lang="en-US" altLang="en-US" dirty="0"/>
              <a:t>Let’s trace through the following code</a:t>
            </a:r>
            <a:r>
              <a:rPr lang="en-US" altLang="en-US" dirty="0" smtClean="0"/>
              <a:t>:</a:t>
            </a:r>
          </a:p>
          <a:p>
            <a:pPr marL="914400" indent="0" eaLnBrk="1" hangingPunct="1"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sing</a:t>
            </a:r>
            <a:r>
              <a:rPr lang="en-US" altLang="en-US" sz="2800" b="1" dirty="0">
                <a:latin typeface="Courier New" panose="02070309020205020404" pitchFamily="49" charset="0"/>
              </a:rPr>
              <a:t>("Fred")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print()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sing("Lucy")</a:t>
            </a:r>
          </a:p>
          <a:p>
            <a:pPr eaLnBrk="1" hangingPunct="1"/>
            <a:r>
              <a:rPr lang="en-US" altLang="en-US" dirty="0"/>
              <a:t>When Python gets </a:t>
            </a:r>
            <a:r>
              <a:rPr lang="en-US" altLang="en-US" dirty="0" smtClean="0"/>
              <a:t>to the line </a:t>
            </a:r>
            <a:r>
              <a:rPr lang="en-US" altLang="en-US" b="1" dirty="0">
                <a:latin typeface="Courier New" panose="02070309020205020404" pitchFamily="49" charset="0"/>
              </a:rPr>
              <a:t>sing("Fred</a:t>
            </a:r>
            <a:r>
              <a:rPr lang="en-US" altLang="en-US" b="1" dirty="0" smtClean="0">
                <a:latin typeface="Courier New" panose="02070309020205020404" pitchFamily="49" charset="0"/>
              </a:rPr>
              <a:t>")</a:t>
            </a:r>
            <a:r>
              <a:rPr lang="en-US" altLang="en-US" dirty="0" smtClean="0"/>
              <a:t>, execution </a:t>
            </a:r>
            <a:r>
              <a:rPr lang="en-US" altLang="en-US" dirty="0"/>
              <a:t>of </a:t>
            </a:r>
            <a:r>
              <a:rPr lang="en-US" altLang="en-US" b="1" dirty="0">
                <a:latin typeface="Courier New" panose="02070309020205020404" pitchFamily="49" charset="0"/>
              </a:rPr>
              <a:t>main</a:t>
            </a:r>
            <a:r>
              <a:rPr lang="en-US" altLang="en-US" dirty="0"/>
              <a:t> is temporarily suspended</a:t>
            </a:r>
          </a:p>
          <a:p>
            <a:pPr eaLnBrk="1" hangingPunct="1"/>
            <a:r>
              <a:rPr lang="en-US" altLang="en-US" dirty="0"/>
              <a:t>Python looks up the definition of </a:t>
            </a:r>
            <a:r>
              <a:rPr lang="en-US" altLang="en-US" b="1" dirty="0" smtClean="0">
                <a:latin typeface="Courier New" panose="02070309020205020404" pitchFamily="49" charset="0"/>
              </a:rPr>
              <a:t>sing()</a:t>
            </a:r>
            <a:r>
              <a:rPr lang="en-US" altLang="en-US" dirty="0" smtClean="0"/>
              <a:t> </a:t>
            </a:r>
            <a:r>
              <a:rPr lang="en-US" altLang="en-US" dirty="0"/>
              <a:t>and sees </a:t>
            </a:r>
            <a:r>
              <a:rPr lang="en-US" altLang="en-US" dirty="0" smtClean="0"/>
              <a:t>it </a:t>
            </a:r>
            <a:r>
              <a:rPr lang="en-US" altLang="en-US" dirty="0"/>
              <a:t>has one formal parameter, </a:t>
            </a:r>
            <a:r>
              <a:rPr lang="en-US" altLang="en-US" b="1" dirty="0">
                <a:latin typeface="Courier New" panose="02070309020205020404" pitchFamily="49" charset="0"/>
              </a:rPr>
              <a:t>person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41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birthday to you!")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birthday, dear", person + "...")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sing("Fred")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sing("Lucy")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897559" y="4688300"/>
            <a:ext cx="2454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actual parameter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35808" y="4919133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7559" y="5300710"/>
            <a:ext cx="2454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actual parameter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35808" y="5531543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97559" y="2667238"/>
            <a:ext cx="2454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formal parameter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89504" y="2779776"/>
            <a:ext cx="2008055" cy="11829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06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Formal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formal parameter </a:t>
            </a:r>
            <a:r>
              <a:rPr lang="en-US" dirty="0"/>
              <a:t>is assigned the value of the </a:t>
            </a:r>
            <a:r>
              <a:rPr lang="en-US" i="1" dirty="0"/>
              <a:t>actual </a:t>
            </a:r>
            <a:r>
              <a:rPr lang="en-US" i="1" dirty="0" smtClean="0"/>
              <a:t>parameter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we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sing("Fred")</a:t>
            </a:r>
            <a:r>
              <a:rPr lang="en-US" dirty="0" smtClean="0"/>
              <a:t>, it as if the following statement was executed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= "Fred"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21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66863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sing("Fred")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sing("Lucy")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3918" y="1843752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happy()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print("Happy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5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66863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sing("Fred")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sing("Lucy")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3918" y="1843752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1877728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= "Fred"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90800" y="2047005"/>
            <a:ext cx="2517648" cy="34262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015577" y="3320867"/>
            <a:ext cx="2052252" cy="338554"/>
            <a:chOff x="4736654" y="3713284"/>
            <a:chExt cx="2052252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person:  "Fred"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0664" y="3713284"/>
              <a:ext cx="9082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194304" y="4645152"/>
            <a:ext cx="5492497" cy="14810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Note that the variable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has been initialized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31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Next, Python </a:t>
            </a:r>
            <a:r>
              <a:rPr lang="en-US" dirty="0"/>
              <a:t>begins executing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body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 </a:t>
            </a:r>
            <a:r>
              <a:rPr lang="en-US" dirty="0" smtClean="0"/>
              <a:t>function</a:t>
            </a:r>
            <a:endParaRPr lang="en-US" dirty="0"/>
          </a:p>
          <a:p>
            <a:pPr lvl="1"/>
            <a:r>
              <a:rPr lang="en-US" dirty="0" smtClean="0"/>
              <a:t>First statement is another function call,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happy()</a:t>
            </a:r>
            <a:r>
              <a:rPr lang="en-US" dirty="0" smtClean="0"/>
              <a:t> – what does Python do now?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suspends the execution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transfers control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function’s body is a </a:t>
            </a:r>
            <a:r>
              <a:rPr lang="en-US" dirty="0"/>
              <a:t>single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statement, which </a:t>
            </a:r>
            <a:r>
              <a:rPr lang="en-US" dirty="0"/>
              <a:t>is </a:t>
            </a:r>
            <a:r>
              <a:rPr lang="en-US" dirty="0" smtClean="0"/>
              <a:t>executed</a:t>
            </a:r>
          </a:p>
          <a:p>
            <a:pPr lvl="1"/>
            <a:r>
              <a:rPr lang="en-US" dirty="0" smtClean="0"/>
              <a:t>Control returns </a:t>
            </a:r>
            <a:r>
              <a:rPr lang="en-US" dirty="0"/>
              <a:t>to where it left off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9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3367" y="1955388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sing("Fred")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sing("Lucy")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440" y="3934831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6864" y="3214414"/>
            <a:ext cx="1347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= </a:t>
            </a:r>
            <a:b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68096" y="2493997"/>
            <a:ext cx="146304" cy="144083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66165" y="5464838"/>
            <a:ext cx="2052252" cy="338554"/>
            <a:chOff x="4736654" y="3713284"/>
            <a:chExt cx="2052252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person:  "Fred"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0664" y="3713284"/>
              <a:ext cx="9082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56734" y="3214413"/>
            <a:ext cx="403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print("Happy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you!")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89760" y="3327702"/>
            <a:ext cx="2766974" cy="101265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56734" y="3368858"/>
            <a:ext cx="0" cy="43033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889760" y="3834027"/>
            <a:ext cx="2766974" cy="62824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35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</a:t>
            </a:r>
            <a:r>
              <a:rPr lang="en-US" dirty="0"/>
              <a:t>continues in this way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two </a:t>
            </a:r>
            <a:r>
              <a:rPr lang="en-US" dirty="0"/>
              <a:t>more trips to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happy()</a:t>
            </a:r>
            <a:r>
              <a:rPr lang="en-US" dirty="0" smtClean="0"/>
              <a:t> function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Python gets to the end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, control returns </a:t>
            </a:r>
            <a:r>
              <a:rPr lang="en-US" dirty="0" smtClean="0"/>
              <a:t>to...</a:t>
            </a:r>
          </a:p>
          <a:p>
            <a:pPr lvl="1"/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sz="3200" dirty="0" smtClean="0"/>
              <a:t>, which picks up...</a:t>
            </a:r>
          </a:p>
          <a:p>
            <a:pPr lvl="1"/>
            <a:r>
              <a:rPr lang="en-US" sz="3200" dirty="0" smtClean="0"/>
              <a:t>where it left off, on the line immediately </a:t>
            </a:r>
            <a:br>
              <a:rPr lang="en-US" sz="3200" dirty="0" smtClean="0"/>
            </a:br>
            <a:r>
              <a:rPr lang="en-US" sz="3200" dirty="0" smtClean="0"/>
              <a:t>following the function call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83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3367" y="1955388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sing("Fred")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sing("Lucy")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440" y="3934831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6864" y="3214414"/>
            <a:ext cx="1347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= </a:t>
            </a:r>
            <a:b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68096" y="2493997"/>
            <a:ext cx="146304" cy="144083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66165" y="5464838"/>
            <a:ext cx="2052252" cy="338554"/>
            <a:chOff x="4736654" y="3713284"/>
            <a:chExt cx="2052252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person:  "Fred"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0664" y="3713284"/>
              <a:ext cx="9082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56734" y="3214413"/>
            <a:ext cx="403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print("Happy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you!")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89760" y="3327702"/>
            <a:ext cx="2766974" cy="101265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56734" y="3499360"/>
            <a:ext cx="0" cy="43033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889760" y="3929690"/>
            <a:ext cx="2766974" cy="53258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89760" y="3368858"/>
            <a:ext cx="2766974" cy="122769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32553" y="3499360"/>
            <a:ext cx="0" cy="430330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889760" y="3937131"/>
            <a:ext cx="3042794" cy="740967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889760" y="3368858"/>
            <a:ext cx="2840126" cy="1751782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218392" y="3506801"/>
            <a:ext cx="0" cy="43033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036064" y="3937131"/>
            <a:ext cx="3182328" cy="1183509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130486" y="2493997"/>
            <a:ext cx="2344489" cy="2764273"/>
          </a:xfrm>
          <a:prstGeom prst="arc">
            <a:avLst>
              <a:gd name="adj1" fmla="val 6371698"/>
              <a:gd name="adj2" fmla="val 14996436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00558" y="5408563"/>
            <a:ext cx="2380044" cy="7896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3309823" y="5120640"/>
            <a:ext cx="5593049" cy="14063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Note that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</a:t>
            </a:r>
            <a:r>
              <a:rPr lang="en-US" dirty="0" smtClean="0"/>
              <a:t>variable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disappeared!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58926" y="4678098"/>
            <a:ext cx="0" cy="30480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02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Functions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8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function exits, the local variables (like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) are deleted from memory</a:t>
            </a:r>
          </a:p>
          <a:p>
            <a:endParaRPr lang="en-US" dirty="0" smtClean="0"/>
          </a:p>
          <a:p>
            <a:r>
              <a:rPr lang="en-US" dirty="0" smtClean="0"/>
              <a:t>If we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again,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will have to be re-initialized</a:t>
            </a:r>
          </a:p>
          <a:p>
            <a:pPr lvl="1"/>
            <a:r>
              <a:rPr lang="en-US" sz="3200" dirty="0" smtClean="0"/>
              <a:t>Local variables do </a:t>
            </a:r>
            <a:r>
              <a:rPr lang="en-US" sz="3200" b="1" u="sng" dirty="0" smtClean="0"/>
              <a:t>not</a:t>
            </a:r>
            <a:r>
              <a:rPr lang="en-US" sz="3200" dirty="0" smtClean="0"/>
              <a:t> retain their value between function executions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5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45424" cy="4156799"/>
          </a:xfrm>
        </p:spPr>
        <p:txBody>
          <a:bodyPr/>
          <a:lstStyle/>
          <a:p>
            <a:r>
              <a:rPr lang="en-US" dirty="0" smtClean="0"/>
              <a:t>Next </a:t>
            </a:r>
            <a:r>
              <a:rPr lang="en-US" dirty="0"/>
              <a:t>statement </a:t>
            </a:r>
            <a:r>
              <a:rPr lang="en-US" dirty="0" smtClean="0"/>
              <a:t>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is </a:t>
            </a:r>
            <a:r>
              <a:rPr lang="en-US" dirty="0"/>
              <a:t>the </a:t>
            </a:r>
            <a:r>
              <a:rPr lang="en-US" dirty="0" smtClean="0"/>
              <a:t>empty call to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, which </a:t>
            </a:r>
            <a:r>
              <a:rPr lang="en-US" dirty="0" smtClean="0"/>
              <a:t>simply produces </a:t>
            </a:r>
            <a:r>
              <a:rPr lang="en-US" dirty="0"/>
              <a:t>a blank </a:t>
            </a:r>
            <a:r>
              <a:rPr lang="en-US" dirty="0" smtClean="0"/>
              <a:t>line</a:t>
            </a:r>
            <a:endParaRPr lang="en-US" dirty="0"/>
          </a:p>
          <a:p>
            <a:pPr lvl="2"/>
            <a:endParaRPr lang="en-US" sz="1600" dirty="0" smtClean="0"/>
          </a:p>
          <a:p>
            <a:r>
              <a:rPr lang="en-US" dirty="0" smtClean="0"/>
              <a:t>Python sees another </a:t>
            </a:r>
            <a:r>
              <a:rPr lang="en-US" dirty="0"/>
              <a:t>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, </a:t>
            </a:r>
            <a:r>
              <a:rPr lang="en-US" dirty="0" smtClean="0"/>
              <a:t>so...</a:t>
            </a:r>
          </a:p>
          <a:p>
            <a:pPr lvl="1"/>
            <a:r>
              <a:rPr lang="en-US" sz="3000" dirty="0" smtClean="0"/>
              <a:t>It suspends execution of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sz="3000" dirty="0" smtClean="0"/>
              <a:t>, and...</a:t>
            </a:r>
          </a:p>
          <a:p>
            <a:pPr lvl="1"/>
            <a:r>
              <a:rPr lang="en-US" sz="3000" dirty="0" smtClean="0"/>
              <a:t>Control </a:t>
            </a:r>
            <a:r>
              <a:rPr lang="en-US" sz="3000" dirty="0"/>
              <a:t>transfers </a:t>
            </a:r>
            <a:r>
              <a:rPr lang="en-US" sz="3000" dirty="0" smtClean="0"/>
              <a:t>to…</a:t>
            </a:r>
          </a:p>
          <a:p>
            <a:pPr marL="914400" lvl="2" indent="0">
              <a:buNone/>
            </a:pPr>
            <a:r>
              <a:rPr lang="en-US" sz="3000" dirty="0" smtClean="0"/>
              <a:t>the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sz="3000" dirty="0"/>
              <a:t> </a:t>
            </a:r>
            <a:r>
              <a:rPr lang="en-US" sz="3000" dirty="0" smtClean="0"/>
              <a:t>function</a:t>
            </a:r>
          </a:p>
          <a:p>
            <a:pPr lvl="1"/>
            <a:r>
              <a:rPr lang="en-US" sz="3000" dirty="0"/>
              <a:t>W</a:t>
            </a:r>
            <a:r>
              <a:rPr lang="en-US" sz="3000" dirty="0" smtClean="0"/>
              <a:t>ith </a:t>
            </a:r>
            <a:r>
              <a:rPr lang="en-US" sz="3000" dirty="0"/>
              <a:t>the actual </a:t>
            </a:r>
            <a:r>
              <a:rPr lang="en-US" sz="3000" dirty="0" smtClean="0"/>
              <a:t>parameter...</a:t>
            </a:r>
          </a:p>
          <a:p>
            <a:pPr marL="914400" lvl="2" indent="0">
              <a:buNone/>
            </a:pPr>
            <a:r>
              <a:rPr lang="en-US" sz="3000" dirty="0" smtClean="0"/>
              <a:t> “Lucy”</a:t>
            </a:r>
            <a:endParaRPr lang="en-US" sz="3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36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66863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sing("Fred")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sing("Lucy")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3918" y="1843752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1986205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= "Lucy"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90800" y="2047005"/>
            <a:ext cx="2517648" cy="79373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015577" y="3320867"/>
            <a:ext cx="2052252" cy="338554"/>
            <a:chOff x="4736654" y="3713284"/>
            <a:chExt cx="2052252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person:  "Lucy"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0664" y="3713284"/>
              <a:ext cx="9082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82881" y="4096512"/>
            <a:ext cx="8180832" cy="22598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body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</a:t>
            </a:r>
            <a:r>
              <a:rPr lang="en-US" dirty="0"/>
              <a:t>is executed </a:t>
            </a: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the argument “Lucy”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Including its </a:t>
            </a:r>
            <a:r>
              <a:rPr lang="en-US" dirty="0"/>
              <a:t>three side trips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happy()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Control then returns </a:t>
            </a:r>
            <a:r>
              <a:rPr lang="en-US" dirty="0"/>
              <a:t>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108448" y="2155482"/>
            <a:ext cx="0" cy="1011709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450592" y="3044081"/>
            <a:ext cx="2657856" cy="12311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53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Parameters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thing we haven’t discussed is functions with </a:t>
            </a:r>
            <a:r>
              <a:rPr lang="en-US" b="1" i="1" dirty="0" smtClean="0"/>
              <a:t>multiple parameters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When a function has more than one parameter, the formal and actual parameters are matched up based on position</a:t>
            </a:r>
          </a:p>
          <a:p>
            <a:pPr lvl="1"/>
            <a:r>
              <a:rPr lang="en-US" sz="3200" dirty="0" smtClean="0"/>
              <a:t>First actual parameter becomes the </a:t>
            </a:r>
            <a:br>
              <a:rPr lang="en-US" sz="3200" dirty="0" smtClean="0"/>
            </a:br>
            <a:r>
              <a:rPr lang="en-US" sz="3200" dirty="0" smtClean="0"/>
              <a:t>first formal parameter, etc.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36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Parameters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add a second parameter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that will take in the person’s age as well</a:t>
            </a:r>
          </a:p>
          <a:p>
            <a:r>
              <a:rPr lang="en-US" dirty="0" smtClean="0"/>
              <a:t>And print out their age in the song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sing(person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age): 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happy()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person,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"..."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"You're already"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age,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"years old..."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45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Parameters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happen if we use the following call to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46)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will print out: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57600" y="4730496"/>
            <a:ext cx="5029200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Fred...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You're only 46 years old...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73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 simply assigning the first actual argument to the first formal argument, etc.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46)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call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sing(person, age):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function body goes here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90800" y="3862362"/>
            <a:ext cx="591312" cy="1011709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45408" y="3810978"/>
            <a:ext cx="591312" cy="1011709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12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Out-of-Order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happen if we use the following call to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sing(46,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will print out: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58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57600" y="4730496"/>
            <a:ext cx="5029200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46...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You're only Fred years old...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224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Out-of-Order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isn’t smart enough to figure out </a:t>
            </a:r>
            <a:br>
              <a:rPr lang="en-US" dirty="0" smtClean="0"/>
            </a:br>
            <a:r>
              <a:rPr lang="en-US" dirty="0" smtClean="0"/>
              <a:t>what you </a:t>
            </a:r>
            <a:r>
              <a:rPr lang="en-US" u="sng" dirty="0" smtClean="0"/>
              <a:t>meant</a:t>
            </a:r>
            <a:r>
              <a:rPr lang="en-US" dirty="0" smtClean="0"/>
              <a:t> for your code to do</a:t>
            </a:r>
          </a:p>
          <a:p>
            <a:pPr lvl="1"/>
            <a:r>
              <a:rPr lang="en-US" sz="3200" dirty="0" smtClean="0"/>
              <a:t>It only understands the </a:t>
            </a:r>
            <a:r>
              <a:rPr lang="en-US" sz="3200" u="sng" dirty="0" smtClean="0"/>
              <a:t>exact</a:t>
            </a:r>
            <a:r>
              <a:rPr lang="en-US" sz="3200" dirty="0" smtClean="0"/>
              <a:t> code</a:t>
            </a:r>
            <a:endParaRPr lang="en-US" sz="3200" u="sng" dirty="0"/>
          </a:p>
          <a:p>
            <a:pPr lvl="3"/>
            <a:endParaRPr lang="en-US" dirty="0" smtClean="0"/>
          </a:p>
          <a:p>
            <a:r>
              <a:rPr lang="en-US" dirty="0" smtClean="0"/>
              <a:t>That’s why it matches up actual and formal parameters based only on their order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07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We’ve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9665" cy="4156799"/>
          </a:xfrm>
        </p:spPr>
        <p:txBody>
          <a:bodyPr/>
          <a:lstStyle/>
          <a:p>
            <a:r>
              <a:rPr lang="en-US" dirty="0" smtClean="0"/>
              <a:t>We’ve actually seen (and been using) two different types of functions already!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Our program’s code is contained completely inside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smtClean="0"/>
              <a:t>Built-in Python functions</a:t>
            </a:r>
          </a:p>
          <a:p>
            <a:pPr lvl="2"/>
            <a:r>
              <a:rPr lang="en-US" sz="2800" dirty="0" smtClean="0"/>
              <a:t>For example: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 smtClean="0"/>
              <a:t>, casting,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15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Homework </a:t>
            </a:r>
            <a:r>
              <a:rPr lang="en-US" dirty="0"/>
              <a:t>6 is out</a:t>
            </a:r>
          </a:p>
          <a:p>
            <a:pPr lvl="1"/>
            <a:r>
              <a:rPr lang="en-US" dirty="0"/>
              <a:t>Problems to help review for the midterm</a:t>
            </a:r>
          </a:p>
          <a:p>
            <a:pPr lvl="1"/>
            <a:r>
              <a:rPr lang="en-US" dirty="0" smtClean="0"/>
              <a:t>Due </a:t>
            </a:r>
            <a:r>
              <a:rPr lang="en-US" dirty="0"/>
              <a:t>by </a:t>
            </a:r>
            <a:r>
              <a:rPr lang="en-US" dirty="0" smtClean="0"/>
              <a:t>Tuesday (March 8th) </a:t>
            </a:r>
            <a:r>
              <a:rPr lang="en-US" dirty="0"/>
              <a:t>at 8:59:59 </a:t>
            </a:r>
            <a:r>
              <a:rPr lang="en-US" dirty="0" smtClean="0"/>
              <a:t>PM</a:t>
            </a:r>
          </a:p>
          <a:p>
            <a:pPr lvl="2"/>
            <a:r>
              <a:rPr lang="en-US" sz="2800" dirty="0" smtClean="0"/>
              <a:t>Questions are difficult  – start early! </a:t>
            </a:r>
            <a:endParaRPr lang="en-US" sz="2800" dirty="0" smtClean="0"/>
          </a:p>
          <a:p>
            <a:pPr lvl="3"/>
            <a:endParaRPr lang="en-US" dirty="0"/>
          </a:p>
          <a:p>
            <a:r>
              <a:rPr lang="en-US" dirty="0" smtClean="0"/>
              <a:t>Midterm is March 9th/10th</a:t>
            </a:r>
          </a:p>
          <a:p>
            <a:pPr lvl="1"/>
            <a:r>
              <a:rPr lang="en-US" dirty="0" smtClean="0"/>
              <a:t>Review i</a:t>
            </a:r>
            <a:r>
              <a:rPr lang="en-US" dirty="0" smtClean="0"/>
              <a:t>n class on March 7th/8th</a:t>
            </a:r>
            <a:endParaRPr lang="en-US" dirty="0" smtClean="0"/>
          </a:p>
          <a:p>
            <a:pPr lvl="1"/>
            <a:r>
              <a:rPr lang="en-US" dirty="0" smtClean="0"/>
              <a:t>Bring paper and pencil to in-class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that takes in a list of numbers, calculates the average, and prints the result to the screen</a:t>
            </a:r>
          </a:p>
          <a:p>
            <a:r>
              <a:rPr lang="en-US" dirty="0" smtClean="0"/>
              <a:t>Write a function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pali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that takes in a string and prints out whether it is a palindrome; you can use your code from lab as the basis for the function body</a:t>
            </a:r>
          </a:p>
          <a:p>
            <a:r>
              <a:rPr lang="en-US" dirty="0" smtClean="0"/>
              <a:t>Write a function that prints out the lyrics to a song – you can pick any song you like!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5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483" y="2389502"/>
            <a:ext cx="5597611" cy="4156799"/>
          </a:xfrm>
          <a:noFill/>
        </p:spPr>
        <p:txBody>
          <a:bodyPr/>
          <a:lstStyle/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4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859887" y="4176644"/>
            <a:ext cx="318526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calls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” function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914" y="4020870"/>
            <a:ext cx="129118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body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24828" y="2995306"/>
            <a:ext cx="939114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599" y="2142255"/>
            <a:ext cx="246105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use “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” to create a function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9886" y="4786244"/>
            <a:ext cx="318526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calls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” function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7249" y="5373324"/>
            <a:ext cx="18452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calls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”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6227" y="1969364"/>
            <a:ext cx="3877985" cy="132343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bash-4.1$ python test.py</a:t>
            </a:r>
          </a:p>
          <a:p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000" b="1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bash-4.1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endParaRPr lang="en-US" sz="2000" b="1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80951" y="1969364"/>
            <a:ext cx="18452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output: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ight Brace 8"/>
          <p:cNvSpPr/>
          <p:nvPr/>
        </p:nvSpPr>
        <p:spPr>
          <a:xfrm flipH="1">
            <a:off x="1384730" y="3532828"/>
            <a:ext cx="791656" cy="1749297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03589" y="4407476"/>
            <a:ext cx="1845276" cy="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387546" y="5017076"/>
            <a:ext cx="461319" cy="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590799" y="5604156"/>
            <a:ext cx="2335427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2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8" grpId="0" animBg="1"/>
      <p:bldP spid="21" grpId="0" animBg="1"/>
      <p:bldP spid="22" grpId="0" animBg="1"/>
      <p:bldP spid="23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3232" cy="4156799"/>
          </a:xfrm>
        </p:spPr>
        <p:txBody>
          <a:bodyPr/>
          <a:lstStyle/>
          <a:p>
            <a:r>
              <a:rPr lang="en-US" dirty="0"/>
              <a:t>Having </a:t>
            </a:r>
            <a:r>
              <a:rPr lang="en-US" dirty="0" smtClean="0"/>
              <a:t>identical (or similar) code </a:t>
            </a:r>
            <a:r>
              <a:rPr lang="en-US" dirty="0"/>
              <a:t>in more than one place has </a:t>
            </a:r>
            <a:r>
              <a:rPr lang="en-US" dirty="0" smtClean="0"/>
              <a:t>various downsides: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Don’t want to write the same code twice (or more)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code must be maintained in multiple places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Code is harder to understand with big blocks of repeated code everywhere</a:t>
            </a:r>
            <a:endParaRPr lang="en-US" dirty="0"/>
          </a:p>
          <a:p>
            <a:r>
              <a:rPr lang="en-US" sz="3100" dirty="0" smtClean="0"/>
              <a:t>Functions reduce </a:t>
            </a:r>
            <a:r>
              <a:rPr lang="en-US" sz="3100" dirty="0"/>
              <a:t>code duplication and make programs more </a:t>
            </a:r>
            <a:r>
              <a:rPr lang="en-US" sz="3100" dirty="0" smtClean="0"/>
              <a:t>easy to understand </a:t>
            </a:r>
            <a:r>
              <a:rPr lang="en-US" sz="3100" dirty="0"/>
              <a:t>and </a:t>
            </a:r>
            <a:r>
              <a:rPr lang="en-US" sz="3100" dirty="0" smtClean="0"/>
              <a:t>maintain</a:t>
            </a:r>
            <a:endParaRPr lang="en-US" sz="3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02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is like a </a:t>
            </a:r>
            <a:r>
              <a:rPr lang="en-US" b="1" i="1" dirty="0" smtClean="0"/>
              <a:t>subprogram</a:t>
            </a:r>
            <a:endParaRPr lang="en-US" b="1" dirty="0"/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 </a:t>
            </a:r>
            <a:r>
              <a:rPr lang="en-US" sz="3200" dirty="0"/>
              <a:t>small program inside of a </a:t>
            </a:r>
            <a:r>
              <a:rPr lang="en-US" sz="3200" dirty="0" smtClean="0"/>
              <a:t>program</a:t>
            </a:r>
            <a:endParaRPr lang="en-US" sz="3200" dirty="0"/>
          </a:p>
          <a:p>
            <a:r>
              <a:rPr lang="en-US" dirty="0" smtClean="0"/>
              <a:t>The </a:t>
            </a:r>
            <a:r>
              <a:rPr lang="en-US" dirty="0"/>
              <a:t>basic </a:t>
            </a:r>
            <a:r>
              <a:rPr lang="en-US" dirty="0" smtClean="0"/>
              <a:t>idea:</a:t>
            </a:r>
          </a:p>
          <a:p>
            <a:pPr lvl="1"/>
            <a:r>
              <a:rPr lang="en-US" sz="3200" dirty="0" smtClean="0"/>
              <a:t>We </a:t>
            </a:r>
            <a:r>
              <a:rPr lang="en-US" sz="3200" dirty="0"/>
              <a:t>write a sequence of </a:t>
            </a:r>
            <a:r>
              <a:rPr lang="en-US" sz="3200" dirty="0" smtClean="0"/>
              <a:t>statements</a:t>
            </a:r>
          </a:p>
          <a:p>
            <a:pPr lvl="1"/>
            <a:r>
              <a:rPr lang="en-US" sz="3200" dirty="0" smtClean="0"/>
              <a:t>And give </a:t>
            </a:r>
            <a:r>
              <a:rPr lang="en-US" sz="3200" dirty="0"/>
              <a:t>that sequence a </a:t>
            </a:r>
            <a:r>
              <a:rPr lang="en-US" sz="3200" dirty="0" smtClean="0"/>
              <a:t>name</a:t>
            </a:r>
          </a:p>
          <a:p>
            <a:pPr lvl="1"/>
            <a:r>
              <a:rPr lang="en-US" sz="3200" dirty="0" smtClean="0"/>
              <a:t>We </a:t>
            </a:r>
            <a:r>
              <a:rPr lang="en-US" sz="3200" dirty="0"/>
              <a:t>can </a:t>
            </a:r>
            <a:r>
              <a:rPr lang="en-US" sz="3200" dirty="0" smtClean="0"/>
              <a:t>execute </a:t>
            </a:r>
            <a:r>
              <a:rPr lang="en-US" sz="3200" dirty="0"/>
              <a:t>this sequence at any time by referring to </a:t>
            </a:r>
            <a:r>
              <a:rPr lang="en-US" sz="3200" dirty="0" smtClean="0"/>
              <a:t>the sequence’s name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67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27993</TotalTime>
  <Words>2518</Words>
  <Application>Microsoft Office PowerPoint</Application>
  <PresentationFormat>On-screen Show (4:3)</PresentationFormat>
  <Paragraphs>543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CMSC201  Computer Science I for Majors  Lecture 10 – Functions</vt:lpstr>
      <vt:lpstr>Last Class We Covered</vt:lpstr>
      <vt:lpstr>Today’s Objectives</vt:lpstr>
      <vt:lpstr>Control Structures (Review)</vt:lpstr>
      <vt:lpstr>Introduction to Functions</vt:lpstr>
      <vt:lpstr>Functions We’ve Seen</vt:lpstr>
      <vt:lpstr>Parts of a Function</vt:lpstr>
      <vt:lpstr>Why Use Functions?</vt:lpstr>
      <vt:lpstr>What are Functions?</vt:lpstr>
      <vt:lpstr>Function Vocabulary</vt:lpstr>
      <vt:lpstr>Example Function</vt:lpstr>
      <vt:lpstr>“Happy Birthday” Program</vt:lpstr>
      <vt:lpstr>Simplifying with Functions</vt:lpstr>
      <vt:lpstr>Updated “Happy Birthday” Program</vt:lpstr>
      <vt:lpstr>More Simplifying</vt:lpstr>
      <vt:lpstr>New Updated Program</vt:lpstr>
      <vt:lpstr>Updated Program Output</vt:lpstr>
      <vt:lpstr>Someone Else’s Birthday</vt:lpstr>
      <vt:lpstr>“Happy Birthday” Functions</vt:lpstr>
      <vt:lpstr>Updated Program Output</vt:lpstr>
      <vt:lpstr>Multiple Birthdays</vt:lpstr>
      <vt:lpstr>Function Parameters</vt:lpstr>
      <vt:lpstr>What is a Parameter?</vt:lpstr>
      <vt:lpstr>“Happy Birthday” with Parameters</vt:lpstr>
      <vt:lpstr>“Happy Birthday” with Parameters</vt:lpstr>
      <vt:lpstr>Updated Program Output</vt:lpstr>
      <vt:lpstr>Exercise: Prompt for Name</vt:lpstr>
      <vt:lpstr>Solution: Prompt for Name</vt:lpstr>
      <vt:lpstr>Exercise Output</vt:lpstr>
      <vt:lpstr>How Parameters Work</vt:lpstr>
      <vt:lpstr>Functions and Parameters</vt:lpstr>
      <vt:lpstr>Function Syntax with Parameters</vt:lpstr>
      <vt:lpstr>Formal Parameters</vt:lpstr>
      <vt:lpstr>Example of Scope</vt:lpstr>
      <vt:lpstr>Example of Scope</vt:lpstr>
      <vt:lpstr>Example of Scope</vt:lpstr>
      <vt:lpstr>Example of Scope</vt:lpstr>
      <vt:lpstr>Calling Functions with Parameters</vt:lpstr>
      <vt:lpstr>Calling with Parameters</vt:lpstr>
      <vt:lpstr>Python and Function Calls</vt:lpstr>
      <vt:lpstr>Code Trace: Parameters</vt:lpstr>
      <vt:lpstr>Code Trace: Parameters</vt:lpstr>
      <vt:lpstr>Initializing Formal Parameters</vt:lpstr>
      <vt:lpstr>Visual Code Trace</vt:lpstr>
      <vt:lpstr>Visual Code Trace</vt:lpstr>
      <vt:lpstr>Code Trace: Parameters</vt:lpstr>
      <vt:lpstr>Visual Code Trace</vt:lpstr>
      <vt:lpstr>Code Trace: Parameters</vt:lpstr>
      <vt:lpstr>Visual Code Trace</vt:lpstr>
      <vt:lpstr>Local Variables</vt:lpstr>
      <vt:lpstr>Code Trace: Parameters</vt:lpstr>
      <vt:lpstr>Visual Code Trace</vt:lpstr>
      <vt:lpstr>Multiple Parameters</vt:lpstr>
      <vt:lpstr>Multiple Parameters</vt:lpstr>
      <vt:lpstr>Multiple Parameters in sing()</vt:lpstr>
      <vt:lpstr>Multiple Parameters in sing()</vt:lpstr>
      <vt:lpstr>Assigning Parameters</vt:lpstr>
      <vt:lpstr>Parameters Out-of-Order</vt:lpstr>
      <vt:lpstr>Parameters Out-of-Order</vt:lpstr>
      <vt:lpstr>Any Other Questions?</vt:lpstr>
      <vt:lpstr>Announcements</vt:lpstr>
      <vt:lpstr>Practice Problems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405</cp:revision>
  <dcterms:created xsi:type="dcterms:W3CDTF">2014-05-05T14:25:42Z</dcterms:created>
  <dcterms:modified xsi:type="dcterms:W3CDTF">2016-03-01T20:04:18Z</dcterms:modified>
</cp:coreProperties>
</file>